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94" r:id="rId5"/>
    <p:sldId id="278" r:id="rId6"/>
    <p:sldId id="283" r:id="rId7"/>
    <p:sldId id="280" r:id="rId8"/>
    <p:sldId id="267" r:id="rId9"/>
    <p:sldId id="302" r:id="rId10"/>
    <p:sldId id="301" r:id="rId11"/>
    <p:sldId id="268" r:id="rId12"/>
    <p:sldId id="270" r:id="rId13"/>
    <p:sldId id="272" r:id="rId14"/>
    <p:sldId id="261" r:id="rId15"/>
    <p:sldId id="304" r:id="rId16"/>
    <p:sldId id="303" r:id="rId17"/>
    <p:sldId id="265" r:id="rId18"/>
    <p:sldId id="275" r:id="rId19"/>
    <p:sldId id="277" r:id="rId20"/>
    <p:sldId id="296" r:id="rId21"/>
    <p:sldId id="264" r:id="rId22"/>
    <p:sldId id="263" r:id="rId23"/>
    <p:sldId id="305" r:id="rId24"/>
    <p:sldId id="306" r:id="rId25"/>
    <p:sldId id="307" r:id="rId26"/>
    <p:sldId id="308" r:id="rId27"/>
    <p:sldId id="289" r:id="rId28"/>
    <p:sldId id="290" r:id="rId29"/>
    <p:sldId id="291" r:id="rId30"/>
    <p:sldId id="297" r:id="rId31"/>
    <p:sldId id="300" r:id="rId32"/>
    <p:sldId id="309" r:id="rId33"/>
    <p:sldId id="292" r:id="rId34"/>
    <p:sldId id="293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CF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83079" autoAdjust="0"/>
  </p:normalViewPr>
  <p:slideViewPr>
    <p:cSldViewPr snapToGrid="0">
      <p:cViewPr>
        <p:scale>
          <a:sx n="75" d="100"/>
          <a:sy n="75" d="100"/>
        </p:scale>
        <p:origin x="1704" y="420"/>
      </p:cViewPr>
      <p:guideLst/>
    </p:cSldViewPr>
  </p:slideViewPr>
  <p:outlineViewPr>
    <p:cViewPr>
      <p:scale>
        <a:sx n="33" d="100"/>
        <a:sy n="33" d="100"/>
      </p:scale>
      <p:origin x="0" y="-9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EC764-244E-40F1-BD91-CBA24A006EA8}" type="datetimeFigureOut">
              <a:rPr lang="fr-BE" smtClean="0"/>
              <a:t>29-08-19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AEF08-5B0C-4468-9331-A5D0D34A109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489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agit.fr/definition/Reseau-neuronal-convolutif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hatis.techtarget.com/fr/definition/Jeu-de-donnees" TargetMode="External"/><Relationship Id="rId4" Type="http://schemas.openxmlformats.org/officeDocument/2006/relationships/hyperlink" Target="https://whatis.techtarget.com/fr/definition/Reseaux-deconvolutifs-reseaux-neuronaux-deconvolutifs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Abandon_(r%C3%A9seaux_neuronaux)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r.wikipedia.org/wiki/R%C3%A9seau_neuronal_convolutif#cite_note-goodfellow_ch7-32" TargetMode="External"/><Relationship Id="rId4" Type="http://schemas.openxmlformats.org/officeDocument/2006/relationships/hyperlink" Target="https://fr.wikipedia.org/wiki/R%C3%A9seau_neuronal_convolutif#cite_note-33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Esp%C3%A9rance_math%C3%A9matique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64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 générateur est un type de </a:t>
            </a:r>
            <a:r>
              <a:rPr lang="fr-BE" dirty="0">
                <a:hlinkClick r:id="rId3"/>
              </a:rPr>
              <a:t>réseau neuronal convolutif</a:t>
            </a:r>
            <a:r>
              <a:rPr lang="fr-BE" dirty="0"/>
              <a:t> qui crée de nouvelles instances d'un objet. Le discriminateur est un type de </a:t>
            </a:r>
            <a:r>
              <a:rPr lang="fr-BE" dirty="0">
                <a:hlinkClick r:id="rId4"/>
              </a:rPr>
              <a:t>réseau neuronal </a:t>
            </a:r>
            <a:r>
              <a:rPr lang="fr-BE" dirty="0" err="1">
                <a:hlinkClick r:id="rId4"/>
              </a:rPr>
              <a:t>déconvolutif</a:t>
            </a:r>
            <a:r>
              <a:rPr lang="fr-BE" dirty="0"/>
              <a:t> qui détermine l'authenticité de cet objet ou son appartenance à un </a:t>
            </a:r>
            <a:r>
              <a:rPr lang="fr-BE" dirty="0">
                <a:hlinkClick r:id="rId5"/>
              </a:rPr>
              <a:t>jeu de données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permet de ne pas biaiser le réseau d’entrée afin que le réseau apprenne plus efficacement 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bruit permet d'avoir une entrée aléatoire structurée. Grâce à sa structure imposée, on peut prendre un point dans l'espace de la distribution et on est sûr d'avoir un résultat qui ressemble à quelque chose. Ça permet aussi d'avoir un générateur non déterministe. Vu que les points dans la distribution sont quasi infinis, on est certain que G aura toujours un input différent et donc une sortie toujours différente.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4526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64287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schema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cgan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 on voit les structure des NN : slide pas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necessaire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selon moi, tu peux enlever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dropout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et juste dire oralement que ca consiste en une succession de couches convolutive avec un dernier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fully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qui sort l'image dans le cas du G et la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prediction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dans le cas du D</a:t>
            </a:r>
            <a:endParaRPr lang="fr-BE" b="1" dirty="0"/>
          </a:p>
          <a:p>
            <a:r>
              <a:rPr lang="fr-BE" b="1" dirty="0"/>
              <a:t>Dropout</a:t>
            </a:r>
          </a:p>
          <a:p>
            <a:r>
              <a:rPr lang="fr-BE" dirty="0"/>
              <a:t>La méthode du </a:t>
            </a:r>
            <a:r>
              <a:rPr lang="fr-BE" dirty="0">
                <a:hlinkClick r:id="rId3" tooltip="Abandon (réseaux neuronaux)"/>
              </a:rPr>
              <a:t>dropout</a:t>
            </a:r>
            <a:r>
              <a:rPr lang="fr-BE" baseline="30000" dirty="0">
                <a:hlinkClick r:id="rId4"/>
              </a:rPr>
              <a:t>33</a:t>
            </a:r>
            <a:r>
              <a:rPr lang="fr-BE" dirty="0"/>
              <a:t> consiste à « désactiver » des sorties de neurones aléatoirement (avec une probabilité prédéfinie, par exemple 0.5 pour les couches cachées et 0.8 pour la couche d'entrée) pendant la phase d'apprentissage. Cela revient à simuler un ensemble de modèles différents (</a:t>
            </a:r>
            <a:r>
              <a:rPr lang="fr-BE" i="1" dirty="0"/>
              <a:t>bagging</a:t>
            </a:r>
            <a:r>
              <a:rPr lang="fr-BE" dirty="0"/>
              <a:t>) et à les apprendre conjointement (bien qu'aucun ne soit appris de bout en bout). Chaque neurone étant possiblement inactif pendant une itération d'apprentissage, cela force chaque unité à « bien apprendre » indépendamment des autres et évite ainsi la « </a:t>
            </a:r>
            <a:r>
              <a:rPr lang="fr-BE" dirty="0" err="1"/>
              <a:t>co-adaptation</a:t>
            </a:r>
            <a:r>
              <a:rPr lang="fr-BE" dirty="0"/>
              <a:t> »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Le dropout peut permettre une accélération de l'apprentissage. </a:t>
            </a:r>
          </a:p>
          <a:p>
            <a:r>
              <a:rPr lang="fr-BE" dirty="0"/>
              <a:t>En phase de test, les auteurs proposent de pondérer chaque poids appris par sa probabilité d'activation pendant l'apprentissage. Pour un dropout avec un probabilité 0.5 par exemple, cela revient à diviser les poids par deux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</a:t>
            </a:r>
          </a:p>
          <a:p>
            <a:r>
              <a:rPr lang="fr-BE" dirty="0"/>
              <a:t>La technique du dropout est notamment utilisée dans les systèmes de reconnaissance d'image, de voix, le classement de documents et sur des problèmes de calculs en biologie. </a:t>
            </a:r>
          </a:p>
          <a:p>
            <a:endParaRPr lang="fr-BE" dirty="0"/>
          </a:p>
          <a:p>
            <a:r>
              <a:rPr lang="fr-BE" b="1" dirty="0" err="1"/>
              <a:t>ReLU</a:t>
            </a:r>
            <a:r>
              <a:rPr lang="fr-BE" b="1" dirty="0"/>
              <a:t> ( </a:t>
            </a:r>
            <a:r>
              <a:rPr lang="fr-BE" b="1" dirty="0" err="1"/>
              <a:t>Rectified</a:t>
            </a:r>
            <a:r>
              <a:rPr lang="fr-BE" b="1" dirty="0"/>
              <a:t> </a:t>
            </a:r>
            <a:r>
              <a:rPr lang="fr-BE" b="1" dirty="0" err="1"/>
              <a:t>Linear</a:t>
            </a:r>
            <a:r>
              <a:rPr lang="fr-BE" b="1" dirty="0"/>
              <a:t> Unit ) :</a:t>
            </a:r>
            <a:r>
              <a:rPr lang="fr-BE" dirty="0"/>
              <a:t> Ce sont les fonctions les plus populaires de nos jours. Elles permettent un entrainement plus rapide comparé aux fonctions </a:t>
            </a:r>
            <a:r>
              <a:rPr lang="fr-BE" dirty="0" err="1"/>
              <a:t>sigmoid</a:t>
            </a:r>
            <a:r>
              <a:rPr lang="fr-BE" dirty="0"/>
              <a:t> et </a:t>
            </a:r>
            <a:r>
              <a:rPr lang="fr-BE" dirty="0" err="1"/>
              <a:t>tanh</a:t>
            </a:r>
            <a:r>
              <a:rPr lang="fr-BE" dirty="0"/>
              <a:t>, étant plus légères. Attention au phénomène de ‘</a:t>
            </a:r>
            <a:r>
              <a:rPr lang="fr-BE" dirty="0" err="1"/>
              <a:t>Dying</a:t>
            </a:r>
            <a:r>
              <a:rPr lang="fr-BE" dirty="0"/>
              <a:t> </a:t>
            </a:r>
            <a:r>
              <a:rPr lang="fr-BE" dirty="0" err="1"/>
              <a:t>ReLU</a:t>
            </a:r>
            <a:r>
              <a:rPr lang="fr-BE" dirty="0"/>
              <a:t>’, auquel on préférera les variations de </a:t>
            </a:r>
            <a:r>
              <a:rPr lang="fr-BE" dirty="0" err="1"/>
              <a:t>ReLU</a:t>
            </a:r>
            <a:r>
              <a:rPr lang="fr-BE" dirty="0"/>
              <a:t>. Plus d’informations en fin d’article. Très utilisé pour les CNN, RBM, et les réseaux de multi perceptron. Intervalle de sortie (0;+∞).</a:t>
            </a:r>
          </a:p>
          <a:p>
            <a:endParaRPr lang="fr-BE" dirty="0"/>
          </a:p>
          <a:p>
            <a:r>
              <a:rPr lang="fr-BE" b="1" dirty="0" err="1"/>
              <a:t>Leaky</a:t>
            </a:r>
            <a:r>
              <a:rPr lang="fr-BE" b="1" dirty="0"/>
              <a:t> </a:t>
            </a:r>
            <a:r>
              <a:rPr lang="fr-BE" b="1" dirty="0" err="1"/>
              <a:t>ReLU</a:t>
            </a:r>
            <a:r>
              <a:rPr lang="fr-BE" b="1" dirty="0"/>
              <a:t> :</a:t>
            </a:r>
            <a:r>
              <a:rPr lang="fr-BE" dirty="0"/>
              <a:t> La Leakey Relu permet d’ajouter une variante pour les nombres négatifs, ainsi les neurones ne meurent jamais. Ils entrent dans un long coma mais on toujours la chance de se réveiller à un moment donné. Intervalle de sortie (-∞;+∞).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0393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H : Entropie de Shannon</a:t>
            </a:r>
          </a:p>
          <a:p>
            <a:r>
              <a:rPr lang="fr-BE" dirty="0"/>
              <a:t>Entropie conjointe</a:t>
            </a:r>
          </a:p>
          <a:p>
            <a:r>
              <a:rPr lang="fr-BE" dirty="0">
                <a:effectLst/>
              </a:rPr>
              <a:t>E </a:t>
            </a:r>
            <a:r>
              <a:rPr lang="fr-BE" dirty="0"/>
              <a:t>désigne l'</a:t>
            </a:r>
            <a:r>
              <a:rPr lang="fr-BE" dirty="0">
                <a:hlinkClick r:id="rId3"/>
              </a:rPr>
              <a:t>espérance mathématique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9178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un </a:t>
            </a:r>
            <a:r>
              <a:rPr lang="fr-BE" i="1" dirty="0" err="1"/>
              <a:t>epoch</a:t>
            </a:r>
            <a:r>
              <a:rPr lang="fr-BE" dirty="0"/>
              <a:t> correspond à un apprentissage sur toutes les données du jeu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07222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bien dire que c'est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entreainement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que donc ce qu'on voit a l'écran, ce sont des créations de la machine, ces images N EXISTENT NULLE PAR AILLEURS, c'est une pure création de la machine.</a:t>
            </a:r>
          </a:p>
          <a:p>
            <a:endParaRPr lang="fr-B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Le 0 est toujours différent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931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</a:t>
            </a:r>
          </a:p>
          <a:p>
            <a:r>
              <a:rPr lang="fr-BE" dirty="0"/>
              <a:t>Des signaux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fr-BE" dirty="0"/>
              <a:t> arrivent à notre neurone (ils viennent de la couche précédente, donc on peut en déduire qu’elle contient 3 neurones).</a:t>
            </a:r>
          </a:p>
          <a:p>
            <a:r>
              <a:rPr lang="fr-BE" dirty="0"/>
              <a:t>Chaque lien qui amène le signal est pondéré, respectivement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w3</a:t>
            </a:r>
            <a:r>
              <a:rPr lang="fr-BE" dirty="0"/>
              <a:t>.</a:t>
            </a:r>
          </a:p>
          <a:p>
            <a:r>
              <a:rPr lang="fr-BE" dirty="0"/>
              <a:t>C’est ce </a:t>
            </a:r>
            <a:r>
              <a:rPr lang="fr-BE" b="1" dirty="0"/>
              <a:t>poids</a:t>
            </a:r>
            <a:r>
              <a:rPr lang="fr-BE" dirty="0"/>
              <a:t> (</a:t>
            </a:r>
            <a:r>
              <a:rPr lang="fr-BE" dirty="0" err="1"/>
              <a:t>weight</a:t>
            </a:r>
            <a:r>
              <a:rPr lang="fr-BE" dirty="0"/>
              <a:t>) qui va être adapté tout au long de l’apprentissage pour permettre au réseau de prédire efficacement (en général il reste entre 0 et 1 ou -1 et 1).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BE" dirty="0"/>
              <a:t>On calcule ensuite la somme de tous ces signaux pondérés (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⋅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</a:t>
            </a:r>
            <a:r>
              <a:rPr lang="fr-BE" dirty="0"/>
              <a:t>) et on ajoute un certain biais </a:t>
            </a:r>
          </a:p>
          <a:p>
            <a:r>
              <a:rPr lang="fr-BE" dirty="0"/>
              <a:t>Ce </a:t>
            </a:r>
            <a:r>
              <a:rPr lang="fr-BE" b="1" dirty="0"/>
              <a:t>biais</a:t>
            </a:r>
            <a:r>
              <a:rPr lang="fr-BE" dirty="0"/>
              <a:t> (</a:t>
            </a:r>
            <a:r>
              <a:rPr lang="fr-BE" dirty="0" err="1"/>
              <a:t>bias</a:t>
            </a:r>
            <a:r>
              <a:rPr lang="fr-BE" dirty="0"/>
              <a:t>) peut être vu comme un neurone externe supplémentaire</a:t>
            </a:r>
          </a:p>
          <a:p>
            <a:r>
              <a:rPr lang="fr-BE" dirty="0"/>
              <a:t>Une fois cette somme calculée, on applique une fonction d’</a:t>
            </a:r>
            <a:r>
              <a:rPr lang="fr-BE" b="1" dirty="0"/>
              <a:t>activation</a:t>
            </a:r>
            <a:r>
              <a:rPr lang="fr-BE" dirty="0"/>
              <a:t> (activation </a:t>
            </a:r>
            <a:r>
              <a:rPr lang="fr-BE" dirty="0" err="1"/>
              <a:t>function</a:t>
            </a:r>
            <a:r>
              <a:rPr lang="fr-BE" dirty="0"/>
              <a:t>) pour obtenir notre signal de sortie. Cette activation représente le seuil à partir duquel un neurone va émettre un signal (s’il a été suffisamment stimulé), et est donc lié au potentiel d’action en biologie.</a:t>
            </a:r>
          </a:p>
          <a:p>
            <a:r>
              <a:rPr lang="fr-BE" dirty="0"/>
              <a:t>es poids sont initialisés au hasard lorsqu’on crée le réseau de neurones. Il en va de même pour le biais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4479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21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 : une image x « cat.png » est associé à un label y « cat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9405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837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877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8998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8589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2142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8A2E1-B4D2-4AFD-A9FF-F76868B55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3F2383-A71D-4BC0-873F-36A5C06F3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C246E8-35AA-46F4-B4F4-DB96DC0B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65E33E-4263-4E90-9BAF-F0636926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A66197-3C10-4C65-BE4A-ABBA82C4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782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01F4A-4D3B-44EE-9264-50A093C6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6DC926-9E85-416E-B6F6-8395964E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C3D59-BA9F-494F-8AF3-157F3BF8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A767A-95D7-4051-AD06-5464653A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7D34F2-77CD-4DB5-A699-F81C15AC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114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2812AE-B47A-480B-B425-766032130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ECFF47-47D6-474B-8B9E-D16B07F54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34726-A271-46D7-8AB6-399806D3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5DD3D8-BD0A-4159-8A8A-A0B5C0F4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32C135-E8AA-4000-896B-BD56F2DB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758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374E-AFD5-4A40-ACB6-F68C177A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A9C96-3F60-4C17-8C03-327C2B4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89A8C-F154-464C-92B5-F81C3FCB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51D52B-F806-461D-B4F3-25F5FF04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75A93-5688-4A58-ADA8-DF646FE3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471" y="6352118"/>
            <a:ext cx="873967" cy="365125"/>
          </a:xfrm>
        </p:spPr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AB5E27E-269C-467A-9900-B29278C96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46" y="5995723"/>
            <a:ext cx="2561253" cy="8622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DCCEC2-BE5D-4ED6-9CF6-D6FB93185D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6237" y="0"/>
            <a:ext cx="2335763" cy="848539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F104673-87FA-45A4-BBD4-8174742F9875}"/>
              </a:ext>
            </a:extLst>
          </p:cNvPr>
          <p:cNvCxnSpPr/>
          <p:nvPr userDrawn="1"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3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80B45-6444-4C10-A7DA-75C68296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CCBBEE-EA64-42DD-9ACA-356D5DB23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2AA102-5BAB-4AC5-BBA7-45E6115A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7960B5-B63B-48DE-A40A-D97568D1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D52057-309B-47C4-B66C-B33EA940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1834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7514E-DFC4-48E1-8012-2F741247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DA591-78A3-489D-A113-DB16605A3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C25578-20D4-41BE-A677-909E5F59B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64004A-D708-4EC2-9D43-3698FDCC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D6F0D6-12C3-494F-8318-31BEE94E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3613F8-A08F-4C10-9325-1AC18EF6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548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25ACA-A00C-4337-BC06-009F4096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BA9A54-EB19-4451-8C37-6DA931E3B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CDB7D-906F-4B28-8B1C-09B75E87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6D0E5A-A6D0-48AE-8960-B73D7C9DF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79CA75-0741-460A-AA87-7B7BD9578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21AA60-54B0-4F26-8F5B-403A4455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8E8923-B5B7-488D-B9B0-AF7ED5D9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8DA46C-5F9E-41F2-BA16-3109331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070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3606A-6DAE-4A59-AA95-E983CEAC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DEC02B-9A55-4C48-903F-F50CA2BA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375B6-9F65-49B2-824C-F059F5C7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9CA23D-036D-409A-A727-D5EB96FF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356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F4F32-9231-445F-82C7-A5959CF9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DDF7D4-6416-4D06-9F28-8CE86376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3535AF-2CB7-4F76-9FE2-D65205FA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31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483D0-D47D-414D-8E4B-A2A829DE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26CD02-7DDD-46CF-9F6A-766E54ED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2F5448-A1DB-4913-B06E-431C5CF7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B5FE53-7AED-4FBA-AE73-24D298CD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EC86D6-C8E1-442F-9820-8A82F6BB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4F938B-F82D-4586-8737-3B9EFF00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767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05FD7-9AD9-4157-BA25-AA32D129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30200BB-FADB-4105-95FE-C63FDCB40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E84AE6-3C55-435B-BDA7-78D5D879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3BAD65-0424-4428-9083-4D33CA61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C52C55-0B67-47D2-9FFB-3E1C2066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9939D-A772-4F2B-BC3D-D56346FE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3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70CFBA-77C9-444B-A66A-EF9201AA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D18F03-F7E0-4320-BC38-1AAF9A4DA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F31906-8B95-495F-B53D-D258A5B7C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AECAD3-C514-4257-BC35-E4891AF83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593369-2D35-4F66-8384-A755039E4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924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obot-machine-technology-science-312566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1" y="1535179"/>
            <a:ext cx="11086216" cy="2264047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Apprendre à collaborer </a:t>
            </a:r>
            <a:b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 le langage et la vision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</a:t>
            </a:fld>
            <a:endParaRPr lang="fr-BE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EB43B94-9193-4AF4-A812-FBD98C603E71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35F5C97F-B907-44D9-B986-811D6759C8B4}"/>
              </a:ext>
            </a:extLst>
          </p:cNvPr>
          <p:cNvSpPr txBox="1"/>
          <p:nvPr/>
        </p:nvSpPr>
        <p:spPr>
          <a:xfrm>
            <a:off x="301846" y="4508028"/>
            <a:ext cx="7473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Promoteur : 	DUTOIT Thierry</a:t>
            </a:r>
          </a:p>
          <a:p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Co-Promoteur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	DELBROUCK Jean-Benoît</a:t>
            </a:r>
          </a:p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           	DUPONT Stéphane</a:t>
            </a:r>
          </a:p>
        </p:txBody>
      </p:sp>
    </p:spTree>
    <p:extLst>
      <p:ext uri="{BB962C8B-B14F-4D97-AF65-F5344CB8AC3E}">
        <p14:creationId xmlns:p14="http://schemas.microsoft.com/office/powerpoint/2010/main" val="28191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6" y="1529188"/>
            <a:ext cx="12106274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		10 classes (0 à 9)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 (B/W)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60.000 images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         (Yann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LeCun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et al., MNIST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         Courant Institute, NYU, 1998)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	                (Images de chiffres manuscrits labellisés de 0 à 9)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6DC21E-CC96-499E-857F-E040AAB59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01" y="1418224"/>
            <a:ext cx="4333875" cy="3250406"/>
          </a:xfrm>
          <a:prstGeom prst="rect">
            <a:avLst/>
          </a:prstGeom>
        </p:spPr>
      </p:pic>
      <p:sp>
        <p:nvSpPr>
          <p:cNvPr id="13" name="Titre 3">
            <a:extLst>
              <a:ext uri="{FF2B5EF4-FFF2-40B4-BE49-F238E27FC236}">
                <a16:creationId xmlns:a16="http://schemas.microsoft.com/office/drawing/2014/main" id="{3EB739F1-023A-424A-B83A-E12A80DBE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2789350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		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 canaux (RGB)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60.000 images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			          </a:t>
            </a:r>
            <a:r>
              <a:rPr lang="en-US" altLang="fr-FR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(Canadian Institute For Advanced Research</a:t>
            </a:r>
            <a:r>
              <a:rPr lang="en-US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3B4C94-04B6-4829-A085-1CF10218F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50" y="1445896"/>
            <a:ext cx="4781551" cy="3586163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CF141B00-DC51-4CAF-89F7-9B8C01737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965202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Fashion MNIST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Greyscale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               	     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(Han Xiao et al., Fashion-MNIST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database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			      Germany, 2017)</a:t>
            </a:r>
            <a:endParaRPr kumimoji="0" lang="fr-BE" altLang="fr-FR" sz="16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DAB72-01E3-4F07-8937-32E7F67F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700" y="1283174"/>
            <a:ext cx="4539476" cy="3400226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23BC3190-103A-4DAC-B93C-12BC0CD2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95566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Fashion 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EMNIST		62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 canal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		 (Cohen G et al.,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EMNIST: an extension of MNIST 			 to handwritten letters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Australia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2017)</a:t>
            </a:r>
            <a:endParaRPr lang="fr-BE" altLang="fr-FR" sz="16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BA948D-DE57-424C-A472-CC3D1897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429" y="1310113"/>
            <a:ext cx="3236378" cy="3869884"/>
          </a:xfrm>
          <a:prstGeom prst="rect">
            <a:avLst/>
          </a:prstGeom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D76418EB-7AF6-4DB8-8ADC-C5CC461C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347503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ACE86828-BBF5-42CC-8260-B1217666B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64861"/>
            <a:ext cx="11196732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Imiter comment 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… avec une intelligence =&gt; réseau de neurones (C)GAN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303428D4-584B-41DF-8C1C-C96C6E238C44}"/>
              </a:ext>
            </a:extLst>
          </p:cNvPr>
          <p:cNvSpPr txBox="1">
            <a:spLocks/>
          </p:cNvSpPr>
          <p:nvPr/>
        </p:nvSpPr>
        <p:spPr>
          <a:xfrm>
            <a:off x="749300" y="0"/>
            <a:ext cx="104202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génératifs</a:t>
            </a:r>
          </a:p>
        </p:txBody>
      </p:sp>
    </p:spTree>
    <p:extLst>
      <p:ext uri="{BB962C8B-B14F-4D97-AF65-F5344CB8AC3E}">
        <p14:creationId xmlns:p14="http://schemas.microsoft.com/office/powerpoint/2010/main" val="664822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1529188"/>
            <a:ext cx="103435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Un exemple,   Moi :  Imite-moi un nombre.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        : Oui, mais lequel ?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Moi : Le nombre 648748454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: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9AC9CE-B751-4257-BA5B-875F0B0F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195637" y="2391650"/>
            <a:ext cx="771526" cy="9106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E425D6-06AE-4F2D-872A-E45821658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539" y="4968249"/>
            <a:ext cx="2895600" cy="3238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098826-F9CB-46FC-B859-94D2A7C96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195637" y="4570873"/>
            <a:ext cx="771526" cy="91065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ACE0A2C-FC96-4D0F-A93D-ADB1AC7AE830}"/>
              </a:ext>
            </a:extLst>
          </p:cNvPr>
          <p:cNvSpPr txBox="1"/>
          <p:nvPr/>
        </p:nvSpPr>
        <p:spPr>
          <a:xfrm>
            <a:off x="1564245" y="3459478"/>
            <a:ext cx="1438961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BE" sz="2000" dirty="0">
                <a:solidFill>
                  <a:srgbClr val="00B05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Dialogue</a:t>
            </a:r>
          </a:p>
        </p:txBody>
      </p:sp>
      <p:sp>
        <p:nvSpPr>
          <p:cNvPr id="2" name="Flèche : haut 1">
            <a:extLst>
              <a:ext uri="{FF2B5EF4-FFF2-40B4-BE49-F238E27FC236}">
                <a16:creationId xmlns:a16="http://schemas.microsoft.com/office/drawing/2014/main" id="{F39BD69B-DD3C-47C7-A2C6-50BDF8CE28C9}"/>
              </a:ext>
            </a:extLst>
          </p:cNvPr>
          <p:cNvSpPr/>
          <p:nvPr/>
        </p:nvSpPr>
        <p:spPr>
          <a:xfrm rot="10800000">
            <a:off x="2865094" y="2328244"/>
            <a:ext cx="276225" cy="2627407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Titre 3">
            <a:extLst>
              <a:ext uri="{FF2B5EF4-FFF2-40B4-BE49-F238E27FC236}">
                <a16:creationId xmlns:a16="http://schemas.microsoft.com/office/drawing/2014/main" id="{073AE79E-5B87-4ABB-9C9C-FAAD7168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génératifs</a:t>
            </a:r>
          </a:p>
        </p:txBody>
      </p:sp>
    </p:spTree>
    <p:extLst>
      <p:ext uri="{BB962C8B-B14F-4D97-AF65-F5344CB8AC3E}">
        <p14:creationId xmlns:p14="http://schemas.microsoft.com/office/powerpoint/2010/main" val="2656095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1730134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 données ou d’images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Goodfellow, Ian, et al. "Generative adversarial nets." Advances in neural information processing systems. 2014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non-supervisé =&gt; aucun contrôle sur la sortie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Principe d’une compétition entre 1 discriminateur et 1 générateur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sz="2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But du générateur: Produire des images aussi réaliste que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			   possible à partir de zéro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But du discriminateur : Identifier les vraies et fausses 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Discriminateur = Enseignant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806AEC38-4EF0-4473-8EA9-CBDFECE71D65}"/>
              </a:ext>
            </a:extLst>
          </p:cNvPr>
          <p:cNvSpPr txBox="1">
            <a:spLocks/>
          </p:cNvSpPr>
          <p:nvPr/>
        </p:nvSpPr>
        <p:spPr>
          <a:xfrm>
            <a:off x="616079" y="349707"/>
            <a:ext cx="110425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BE15DE8C-5121-4DC4-A6D9-F42128B9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 - GAN</a:t>
            </a:r>
          </a:p>
        </p:txBody>
      </p:sp>
    </p:spTree>
    <p:extLst>
      <p:ext uri="{BB962C8B-B14F-4D97-AF65-F5344CB8AC3E}">
        <p14:creationId xmlns:p14="http://schemas.microsoft.com/office/powerpoint/2010/main" val="792061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17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084" y="4231080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839" y="3850618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0" y="4176056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510" y="4604809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03" y="1285209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242" y="4054463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555" y="2231140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601" y="5086050"/>
            <a:ext cx="1856346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G(z)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414" y="4531754"/>
            <a:ext cx="644836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601" y="2069447"/>
            <a:ext cx="2036396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Réelle</a:t>
            </a: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5338" y="4899799"/>
            <a:ext cx="24576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BE" altLang="fr-FR" sz="11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 aléatoire structurée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(Bruit blanc gaussien)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8F507-59F0-486D-959F-319FE44C628A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E60BB1-F59C-4743-BA1C-865E202B506E}"/>
              </a:ext>
            </a:extLst>
          </p:cNvPr>
          <p:cNvSpPr/>
          <p:nvPr/>
        </p:nvSpPr>
        <p:spPr>
          <a:xfrm>
            <a:off x="5678269" y="3734140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5A127A-F93A-43F7-9F60-0352B64782D9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9081D0B-A601-43B7-8BC0-3253597C81CB}"/>
              </a:ext>
            </a:extLst>
          </p:cNvPr>
          <p:cNvSpPr/>
          <p:nvPr/>
        </p:nvSpPr>
        <p:spPr>
          <a:xfrm>
            <a:off x="5586430" y="2998562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411419E-477C-4D9F-BB77-94A2EBE3F6DB}"/>
              </a:ext>
            </a:extLst>
          </p:cNvPr>
          <p:cNvSpPr/>
          <p:nvPr/>
        </p:nvSpPr>
        <p:spPr>
          <a:xfrm>
            <a:off x="5605539" y="358884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31A8DDA-7A87-4873-9A71-F63DEC59292B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C08DFA1-2975-449A-ABAB-FCFCE6CB32CC}"/>
              </a:ext>
            </a:extLst>
          </p:cNvPr>
          <p:cNvCxnSpPr>
            <a:cxnSpLocks/>
            <a:stCxn id="10" idx="4"/>
            <a:endCxn id="41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648AAA63-1E49-430A-B788-AF50C098533A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itre 3">
            <a:extLst>
              <a:ext uri="{FF2B5EF4-FFF2-40B4-BE49-F238E27FC236}">
                <a16:creationId xmlns:a16="http://schemas.microsoft.com/office/drawing/2014/main" id="{1224A8C5-B7A9-4648-8466-6CB2B40E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 - GAN</a:t>
            </a:r>
          </a:p>
        </p:txBody>
      </p:sp>
    </p:spTree>
    <p:extLst>
      <p:ext uri="{BB962C8B-B14F-4D97-AF65-F5344CB8AC3E}">
        <p14:creationId xmlns:p14="http://schemas.microsoft.com/office/powerpoint/2010/main" val="30529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18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0" y="1529188"/>
            <a:ext cx="100457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Evolution des réseaux GANs classiques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Conditionnels =&gt; On peux dialoguer avec le robot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en imposant nos conditions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Principe : Ajout d’une information supplémentaire : Le label (famille d’objet)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itre 3">
            <a:extLst>
              <a:ext uri="{FF2B5EF4-FFF2-40B4-BE49-F238E27FC236}">
                <a16:creationId xmlns:a16="http://schemas.microsoft.com/office/drawing/2014/main" id="{232C1174-AC2E-4C04-9E0E-2B63D191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120340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19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726" y="4384989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44" y="3897256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535400" y="1871881"/>
            <a:ext cx="247931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45" y="523769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057" y="4650870"/>
            <a:ext cx="647864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1817826"/>
            <a:ext cx="777007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620" y="2818417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85915" y="5422744"/>
            <a:ext cx="590848" cy="104354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A5DF0A-8DEA-4376-AE0C-6D12E90E5178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389900-77FD-40D6-B689-5764018555CF}"/>
              </a:ext>
            </a:extLst>
          </p:cNvPr>
          <p:cNvSpPr/>
          <p:nvPr/>
        </p:nvSpPr>
        <p:spPr>
          <a:xfrm>
            <a:off x="5678269" y="3734140"/>
            <a:ext cx="45719" cy="659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9F79B9-7BA6-4816-BA79-F231172DCAEB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45071A18-9C96-47E7-9490-752F8F18C133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5B3E455-C875-48BA-B643-CB22EDE3E74E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19110B0-B03D-4537-A8D3-9DB120D09A56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3763487-FA9E-43E6-A0CD-75B066D16B23}"/>
              </a:ext>
            </a:extLst>
          </p:cNvPr>
          <p:cNvSpPr/>
          <p:nvPr/>
        </p:nvSpPr>
        <p:spPr>
          <a:xfrm>
            <a:off x="5617593" y="361550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E49BAC9-B38D-456A-808F-0E2CDFFFEB96}"/>
              </a:ext>
            </a:extLst>
          </p:cNvPr>
          <p:cNvSpPr/>
          <p:nvPr/>
        </p:nvSpPr>
        <p:spPr>
          <a:xfrm>
            <a:off x="5586429" y="303551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521098-29B0-410C-9556-080033840162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3C1786-36ED-4764-ADF3-9B27DB61F71E}"/>
              </a:ext>
            </a:extLst>
          </p:cNvPr>
          <p:cNvSpPr/>
          <p:nvPr/>
        </p:nvSpPr>
        <p:spPr>
          <a:xfrm>
            <a:off x="6270889" y="3361569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D352983-C3A0-4539-A5F9-96F7DB48C531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46C7D465-1E65-447E-8FEB-E4735AAA17B2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15E4D70-1E7A-4108-8FCA-29000E24E2E9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EFCF4CD0-AEDC-4972-AF9A-CEEA899A746A}"/>
              </a:ext>
            </a:extLst>
          </p:cNvPr>
          <p:cNvSpPr/>
          <p:nvPr/>
        </p:nvSpPr>
        <p:spPr>
          <a:xfrm>
            <a:off x="5556220" y="303822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9" name="Titre 3">
            <a:extLst>
              <a:ext uri="{FF2B5EF4-FFF2-40B4-BE49-F238E27FC236}">
                <a16:creationId xmlns:a16="http://schemas.microsoft.com/office/drawing/2014/main" id="{D3330039-2B22-40E3-956E-21ED06F7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278386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851522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 de la présentation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</a:t>
            </a:fld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89FC10-8124-4531-A0C3-2E6E8F1E77BA}"/>
              </a:ext>
            </a:extLst>
          </p:cNvPr>
          <p:cNvSpPr txBox="1"/>
          <p:nvPr/>
        </p:nvSpPr>
        <p:spPr>
          <a:xfrm>
            <a:off x="838200" y="1642181"/>
            <a:ext cx="108012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génératifs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 (Generative Adversarial Net)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CGAN (Conditional Generative Adversarial Net)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L’environnement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projet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21653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95" y="4163827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49" y="2718752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480219" y="1900680"/>
            <a:ext cx="248157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044" y="509061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422" y="4327714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1817826"/>
            <a:ext cx="777007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4971" y="2818611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15" y="5456754"/>
            <a:ext cx="590848" cy="106098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7240633-D5F8-4BDA-A10F-D7BA60741DB8}"/>
              </a:ext>
            </a:extLst>
          </p:cNvPr>
          <p:cNvCxnSpPr>
            <a:cxnSpLocks/>
            <a:stCxn id="71" idx="6"/>
          </p:cNvCxnSpPr>
          <p:nvPr/>
        </p:nvCxnSpPr>
        <p:spPr>
          <a:xfrm flipH="1">
            <a:off x="3550734" y="4461358"/>
            <a:ext cx="495676" cy="195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8B03A7B-C218-4EF1-862B-553BBA8A2CD9}"/>
              </a:ext>
            </a:extLst>
          </p:cNvPr>
          <p:cNvCxnSpPr>
            <a:cxnSpLocks/>
            <a:endCxn id="70" idx="3"/>
          </p:cNvCxnSpPr>
          <p:nvPr/>
        </p:nvCxnSpPr>
        <p:spPr>
          <a:xfrm flipV="1">
            <a:off x="3558435" y="4142234"/>
            <a:ext cx="343376" cy="3266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D47B6A9-4E74-4703-A1B8-D08B173C50F1}"/>
              </a:ext>
            </a:extLst>
          </p:cNvPr>
          <p:cNvCxnSpPr>
            <a:cxnSpLocks/>
            <a:endCxn id="69" idx="7"/>
          </p:cNvCxnSpPr>
          <p:nvPr/>
        </p:nvCxnSpPr>
        <p:spPr>
          <a:xfrm flipV="1">
            <a:off x="3619843" y="3704639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114F9BD-6470-476A-A7DC-D45E7CD60755}"/>
              </a:ext>
            </a:extLst>
          </p:cNvPr>
          <p:cNvCxnSpPr>
            <a:cxnSpLocks/>
            <a:stCxn id="68" idx="3"/>
            <a:endCxn id="71" idx="7"/>
          </p:cNvCxnSpPr>
          <p:nvPr/>
        </p:nvCxnSpPr>
        <p:spPr>
          <a:xfrm flipV="1">
            <a:off x="3560255" y="4394728"/>
            <a:ext cx="458669" cy="487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5A8E8ADD-ED44-4E5E-B0EA-8D02BDFC83C9}"/>
              </a:ext>
            </a:extLst>
          </p:cNvPr>
          <p:cNvCxnSpPr>
            <a:cxnSpLocks/>
            <a:stCxn id="62" idx="2"/>
            <a:endCxn id="66" idx="6"/>
          </p:cNvCxnSpPr>
          <p:nvPr/>
        </p:nvCxnSpPr>
        <p:spPr>
          <a:xfrm flipV="1">
            <a:off x="2885224" y="3779675"/>
            <a:ext cx="835208" cy="31419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5D72396-EB4E-41ED-B6B8-722A9AAA6A77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2915418" y="4095214"/>
            <a:ext cx="750042" cy="5291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0DB8D24-F85A-4EA3-82AD-CE571FBE7A94}"/>
              </a:ext>
            </a:extLst>
          </p:cNvPr>
          <p:cNvCxnSpPr>
            <a:cxnSpLocks/>
            <a:stCxn id="73" idx="6"/>
          </p:cNvCxnSpPr>
          <p:nvPr/>
        </p:nvCxnSpPr>
        <p:spPr>
          <a:xfrm flipH="1" flipV="1">
            <a:off x="2981776" y="4102094"/>
            <a:ext cx="728168" cy="3717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10AE67F1-260A-4115-B871-A89F089752C7}"/>
              </a:ext>
            </a:extLst>
          </p:cNvPr>
          <p:cNvCxnSpPr>
            <a:cxnSpLocks/>
            <a:stCxn id="68" idx="6"/>
          </p:cNvCxnSpPr>
          <p:nvPr/>
        </p:nvCxnSpPr>
        <p:spPr>
          <a:xfrm flipH="1" flipV="1">
            <a:off x="2930412" y="4545181"/>
            <a:ext cx="790042" cy="270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C0C92A6-BFBD-4EFB-B90E-EBEE714B65EC}"/>
              </a:ext>
            </a:extLst>
          </p:cNvPr>
          <p:cNvCxnSpPr>
            <a:cxnSpLocks/>
            <a:stCxn id="67" idx="5"/>
            <a:endCxn id="65" idx="1"/>
          </p:cNvCxnSpPr>
          <p:nvPr/>
        </p:nvCxnSpPr>
        <p:spPr>
          <a:xfrm flipH="1" flipV="1">
            <a:off x="3251884" y="3876509"/>
            <a:ext cx="440429" cy="2853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9BDA4BD-AAF1-496F-9F65-9D69BAC86B5D}"/>
              </a:ext>
            </a:extLst>
          </p:cNvPr>
          <p:cNvCxnSpPr>
            <a:cxnSpLocks/>
            <a:endCxn id="66" idx="1"/>
          </p:cNvCxnSpPr>
          <p:nvPr/>
        </p:nvCxnSpPr>
        <p:spPr>
          <a:xfrm flipH="1" flipV="1">
            <a:off x="3560233" y="3713045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B3EB8546-42FC-4FE2-9FA3-B61320772139}"/>
              </a:ext>
            </a:extLst>
          </p:cNvPr>
          <p:cNvCxnSpPr>
            <a:cxnSpLocks/>
            <a:stCxn id="71" idx="5"/>
          </p:cNvCxnSpPr>
          <p:nvPr/>
        </p:nvCxnSpPr>
        <p:spPr>
          <a:xfrm flipH="1" flipV="1">
            <a:off x="3611784" y="4078508"/>
            <a:ext cx="407140" cy="4494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EB60FF8-D852-4438-8445-11962D94B9EA}"/>
              </a:ext>
            </a:extLst>
          </p:cNvPr>
          <p:cNvCxnSpPr>
            <a:cxnSpLocks/>
          </p:cNvCxnSpPr>
          <p:nvPr/>
        </p:nvCxnSpPr>
        <p:spPr>
          <a:xfrm flipH="1" flipV="1">
            <a:off x="3583514" y="4471899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2F6A873-57B9-41BB-A851-314B74D1A448}"/>
              </a:ext>
            </a:extLst>
          </p:cNvPr>
          <p:cNvCxnSpPr>
            <a:cxnSpLocks/>
            <a:stCxn id="72" idx="6"/>
            <a:endCxn id="68" idx="2"/>
          </p:cNvCxnSpPr>
          <p:nvPr/>
        </p:nvCxnSpPr>
        <p:spPr>
          <a:xfrm flipH="1">
            <a:off x="3532769" y="4811058"/>
            <a:ext cx="529241" cy="4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6B735F0-1060-42D4-857C-95F0ED835C04}"/>
              </a:ext>
            </a:extLst>
          </p:cNvPr>
          <p:cNvCxnSpPr>
            <a:cxnSpLocks/>
            <a:stCxn id="69" idx="6"/>
          </p:cNvCxnSpPr>
          <p:nvPr/>
        </p:nvCxnSpPr>
        <p:spPr>
          <a:xfrm flipH="1">
            <a:off x="3549912" y="3771269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B70D401-5329-43BB-8783-F2F8D54158E8}"/>
              </a:ext>
            </a:extLst>
          </p:cNvPr>
          <p:cNvCxnSpPr>
            <a:cxnSpLocks/>
            <a:stCxn id="70" idx="6"/>
          </p:cNvCxnSpPr>
          <p:nvPr/>
        </p:nvCxnSpPr>
        <p:spPr>
          <a:xfrm flipH="1">
            <a:off x="3538136" y="4075604"/>
            <a:ext cx="523874" cy="216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436A9BCE-7BF0-4DFF-9FA4-49AA86DD6299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3428754" y="4465758"/>
            <a:ext cx="263560" cy="210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126AF56D-9A12-4FFB-8C7F-2FC6181597A9}"/>
              </a:ext>
            </a:extLst>
          </p:cNvPr>
          <p:cNvSpPr/>
          <p:nvPr/>
        </p:nvSpPr>
        <p:spPr>
          <a:xfrm>
            <a:off x="2887932" y="4463539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8748D5C-F0FD-4154-8857-026B7C68A503}"/>
              </a:ext>
            </a:extLst>
          </p:cNvPr>
          <p:cNvSpPr/>
          <p:nvPr/>
        </p:nvSpPr>
        <p:spPr>
          <a:xfrm>
            <a:off x="2885224" y="3999644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92CB74FB-C2C1-478F-B762-97192EDFDC65}"/>
              </a:ext>
            </a:extLst>
          </p:cNvPr>
          <p:cNvSpPr/>
          <p:nvPr/>
        </p:nvSpPr>
        <p:spPr>
          <a:xfrm>
            <a:off x="3224398" y="423258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07ED8D7-F397-49E9-BBC7-D38C8CDF8D6F}"/>
              </a:ext>
            </a:extLst>
          </p:cNvPr>
          <p:cNvSpPr/>
          <p:nvPr/>
        </p:nvSpPr>
        <p:spPr>
          <a:xfrm>
            <a:off x="3241069" y="458164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F1330D7-CE6C-4C5E-B9FC-22100B2DF17C}"/>
              </a:ext>
            </a:extLst>
          </p:cNvPr>
          <p:cNvSpPr/>
          <p:nvPr/>
        </p:nvSpPr>
        <p:spPr>
          <a:xfrm>
            <a:off x="3224398" y="38489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64636D55-3ACB-492F-80A3-FCB9740E5521}"/>
              </a:ext>
            </a:extLst>
          </p:cNvPr>
          <p:cNvSpPr/>
          <p:nvPr/>
        </p:nvSpPr>
        <p:spPr>
          <a:xfrm>
            <a:off x="3532747" y="368544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46E8E08-370B-436A-9DB6-23314BF3069B}"/>
              </a:ext>
            </a:extLst>
          </p:cNvPr>
          <p:cNvSpPr/>
          <p:nvPr/>
        </p:nvSpPr>
        <p:spPr>
          <a:xfrm>
            <a:off x="3532114" y="400098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E155E4F-239D-4CEE-8ABD-A3708ACA97A6}"/>
              </a:ext>
            </a:extLst>
          </p:cNvPr>
          <p:cNvSpPr/>
          <p:nvPr/>
        </p:nvSpPr>
        <p:spPr>
          <a:xfrm>
            <a:off x="3532769" y="4721332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10E3403-7C9D-4200-9AE7-7DB0C5BB2F4F}"/>
              </a:ext>
            </a:extLst>
          </p:cNvPr>
          <p:cNvSpPr/>
          <p:nvPr/>
        </p:nvSpPr>
        <p:spPr>
          <a:xfrm>
            <a:off x="3850915" y="3677040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DF3F54D9-B0FE-4531-A4F6-749A8D38E6C5}"/>
              </a:ext>
            </a:extLst>
          </p:cNvPr>
          <p:cNvSpPr/>
          <p:nvPr/>
        </p:nvSpPr>
        <p:spPr>
          <a:xfrm>
            <a:off x="3874325" y="3981375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1DEE82E-67D1-4C69-A93C-912E3D109F2E}"/>
              </a:ext>
            </a:extLst>
          </p:cNvPr>
          <p:cNvSpPr/>
          <p:nvPr/>
        </p:nvSpPr>
        <p:spPr>
          <a:xfrm>
            <a:off x="3858725" y="43671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ACC17E3-ECA4-4538-B4A4-8642DC245DBC}"/>
              </a:ext>
            </a:extLst>
          </p:cNvPr>
          <p:cNvSpPr/>
          <p:nvPr/>
        </p:nvSpPr>
        <p:spPr>
          <a:xfrm>
            <a:off x="3874325" y="47168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E157FD8C-7883-4AF1-99F3-118EAA371271}"/>
              </a:ext>
            </a:extLst>
          </p:cNvPr>
          <p:cNvSpPr/>
          <p:nvPr/>
        </p:nvSpPr>
        <p:spPr>
          <a:xfrm>
            <a:off x="3522259" y="4379625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2A6BEEB-1208-4990-B1E2-B6A82E5CB1E6}"/>
              </a:ext>
            </a:extLst>
          </p:cNvPr>
          <p:cNvCxnSpPr>
            <a:cxnSpLocks/>
            <a:stCxn id="96" idx="5"/>
          </p:cNvCxnSpPr>
          <p:nvPr/>
        </p:nvCxnSpPr>
        <p:spPr>
          <a:xfrm flipH="1" flipV="1">
            <a:off x="7102719" y="2759979"/>
            <a:ext cx="447050" cy="4053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EC5BE7BF-3F26-4A8B-A7C5-C5F62C3E3874}"/>
              </a:ext>
            </a:extLst>
          </p:cNvPr>
          <p:cNvCxnSpPr>
            <a:cxnSpLocks/>
            <a:endCxn id="100" idx="2"/>
          </p:cNvCxnSpPr>
          <p:nvPr/>
        </p:nvCxnSpPr>
        <p:spPr>
          <a:xfrm flipH="1">
            <a:off x="7034267" y="3482298"/>
            <a:ext cx="521940" cy="31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BCDF5A0-47B9-44D6-8DFD-897B6C1472E1}"/>
              </a:ext>
            </a:extLst>
          </p:cNvPr>
          <p:cNvCxnSpPr>
            <a:cxnSpLocks/>
            <a:stCxn id="100" idx="7"/>
            <a:endCxn id="94" idx="7"/>
          </p:cNvCxnSpPr>
          <p:nvPr/>
        </p:nvCxnSpPr>
        <p:spPr>
          <a:xfrm flipV="1">
            <a:off x="7194466" y="2895860"/>
            <a:ext cx="633927" cy="5229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63E2486-3708-4F6B-8C9A-5C02A8438928}"/>
              </a:ext>
            </a:extLst>
          </p:cNvPr>
          <p:cNvCxnSpPr>
            <a:cxnSpLocks/>
          </p:cNvCxnSpPr>
          <p:nvPr/>
        </p:nvCxnSpPr>
        <p:spPr>
          <a:xfrm flipV="1">
            <a:off x="7154421" y="2723671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026285B-DCC1-452E-96AB-1C1C1835DE86}"/>
              </a:ext>
            </a:extLst>
          </p:cNvPr>
          <p:cNvCxnSpPr>
            <a:cxnSpLocks/>
            <a:endCxn id="99" idx="1"/>
          </p:cNvCxnSpPr>
          <p:nvPr/>
        </p:nvCxnSpPr>
        <p:spPr>
          <a:xfrm flipH="1" flipV="1">
            <a:off x="7077353" y="3033091"/>
            <a:ext cx="385038" cy="475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9914828-5BC8-4E93-9260-2E465EBA12F9}"/>
              </a:ext>
            </a:extLst>
          </p:cNvPr>
          <p:cNvCxnSpPr>
            <a:cxnSpLocks/>
            <a:stCxn id="105" idx="2"/>
          </p:cNvCxnSpPr>
          <p:nvPr/>
        </p:nvCxnSpPr>
        <p:spPr>
          <a:xfrm flipH="1" flipV="1">
            <a:off x="7464624" y="2742559"/>
            <a:ext cx="888968" cy="5650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03813E8-C971-48BE-BD70-258980DC8A2B}"/>
              </a:ext>
            </a:extLst>
          </p:cNvPr>
          <p:cNvCxnSpPr>
            <a:cxnSpLocks/>
            <a:stCxn id="90" idx="5"/>
          </p:cNvCxnSpPr>
          <p:nvPr/>
        </p:nvCxnSpPr>
        <p:spPr>
          <a:xfrm flipH="1" flipV="1">
            <a:off x="7387411" y="3067886"/>
            <a:ext cx="816322" cy="4611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96CC6CC7-EE7C-4E96-84B7-73C597D28A75}"/>
              </a:ext>
            </a:extLst>
          </p:cNvPr>
          <p:cNvCxnSpPr>
            <a:cxnSpLocks/>
            <a:endCxn id="97" idx="3"/>
          </p:cNvCxnSpPr>
          <p:nvPr/>
        </p:nvCxnSpPr>
        <p:spPr>
          <a:xfrm flipH="1">
            <a:off x="7417027" y="3718637"/>
            <a:ext cx="387602" cy="1800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20A971E-9D93-4D50-896C-73DB07618AD6}"/>
              </a:ext>
            </a:extLst>
          </p:cNvPr>
          <p:cNvCxnSpPr>
            <a:cxnSpLocks/>
            <a:stCxn id="102" idx="1"/>
            <a:endCxn id="93" idx="5"/>
          </p:cNvCxnSpPr>
          <p:nvPr/>
        </p:nvCxnSpPr>
        <p:spPr>
          <a:xfrm>
            <a:off x="7411442" y="3409893"/>
            <a:ext cx="433622" cy="3519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6AF3C033-1FA9-4D4E-BE22-985CCC3471CA}"/>
              </a:ext>
            </a:extLst>
          </p:cNvPr>
          <p:cNvCxnSpPr>
            <a:cxnSpLocks/>
            <a:stCxn id="91" idx="6"/>
            <a:endCxn id="102" idx="3"/>
          </p:cNvCxnSpPr>
          <p:nvPr/>
        </p:nvCxnSpPr>
        <p:spPr>
          <a:xfrm flipH="1">
            <a:off x="7411442" y="3146680"/>
            <a:ext cx="815529" cy="3964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3A748BBD-BB26-4F9E-96F7-51CA6E14AD2A}"/>
              </a:ext>
            </a:extLst>
          </p:cNvPr>
          <p:cNvCxnSpPr>
            <a:cxnSpLocks/>
            <a:stCxn id="101" idx="3"/>
            <a:endCxn id="102" idx="7"/>
          </p:cNvCxnSpPr>
          <p:nvPr/>
        </p:nvCxnSpPr>
        <p:spPr>
          <a:xfrm flipV="1">
            <a:off x="7077353" y="3409893"/>
            <a:ext cx="466802" cy="4919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3C481ACF-A275-47F1-B5FF-F8FE832AA59F}"/>
              </a:ext>
            </a:extLst>
          </p:cNvPr>
          <p:cNvCxnSpPr>
            <a:cxnSpLocks/>
            <a:stCxn id="97" idx="5"/>
            <a:endCxn id="100" idx="1"/>
          </p:cNvCxnSpPr>
          <p:nvPr/>
        </p:nvCxnSpPr>
        <p:spPr>
          <a:xfrm flipH="1" flipV="1">
            <a:off x="7061753" y="3418845"/>
            <a:ext cx="487987" cy="4798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F5F03B8D-2BF6-47DE-B5B7-B2CFE7F994B3}"/>
              </a:ext>
            </a:extLst>
          </p:cNvPr>
          <p:cNvCxnSpPr>
            <a:cxnSpLocks/>
            <a:stCxn id="101" idx="6"/>
            <a:endCxn id="97" idx="2"/>
          </p:cNvCxnSpPr>
          <p:nvPr/>
        </p:nvCxnSpPr>
        <p:spPr>
          <a:xfrm flipV="1">
            <a:off x="7237552" y="3832038"/>
            <a:ext cx="151989" cy="31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699DC741-A469-41FF-91F9-2C706EB3DB6F}"/>
              </a:ext>
            </a:extLst>
          </p:cNvPr>
          <p:cNvCxnSpPr>
            <a:cxnSpLocks/>
          </p:cNvCxnSpPr>
          <p:nvPr/>
        </p:nvCxnSpPr>
        <p:spPr>
          <a:xfrm flipH="1">
            <a:off x="7052312" y="2801952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1C699A6-BAA6-4126-9570-9ABECC27BABB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7081673" y="3096505"/>
            <a:ext cx="495582" cy="2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15CBC073-9B50-4CE8-A993-46E80DD92C82}"/>
              </a:ext>
            </a:extLst>
          </p:cNvPr>
          <p:cNvCxnSpPr>
            <a:cxnSpLocks/>
            <a:stCxn id="105" idx="2"/>
            <a:endCxn id="93" idx="3"/>
          </p:cNvCxnSpPr>
          <p:nvPr/>
        </p:nvCxnSpPr>
        <p:spPr>
          <a:xfrm flipH="1">
            <a:off x="7712351" y="3307581"/>
            <a:ext cx="641241" cy="454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25434897-167B-45FA-8F52-00044DC717A6}"/>
              </a:ext>
            </a:extLst>
          </p:cNvPr>
          <p:cNvSpPr/>
          <p:nvPr/>
        </p:nvSpPr>
        <p:spPr>
          <a:xfrm>
            <a:off x="8043534" y="336822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5032A55E-C5C6-4710-B4E1-3F969C20481A}"/>
              </a:ext>
            </a:extLst>
          </p:cNvPr>
          <p:cNvSpPr/>
          <p:nvPr/>
        </p:nvSpPr>
        <p:spPr>
          <a:xfrm>
            <a:off x="8039286" y="305245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420CD6D-CD7D-4323-B792-5F5082612612}"/>
              </a:ext>
            </a:extLst>
          </p:cNvPr>
          <p:cNvSpPr/>
          <p:nvPr/>
        </p:nvSpPr>
        <p:spPr>
          <a:xfrm>
            <a:off x="7668194" y="325194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5D8B43D-0C97-43CA-B645-8D62EDA3BE3B}"/>
              </a:ext>
            </a:extLst>
          </p:cNvPr>
          <p:cNvSpPr/>
          <p:nvPr/>
        </p:nvSpPr>
        <p:spPr>
          <a:xfrm>
            <a:off x="7684865" y="360100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7410BAD5-BE6C-4D7B-8947-2F11A491B4AC}"/>
              </a:ext>
            </a:extLst>
          </p:cNvPr>
          <p:cNvSpPr/>
          <p:nvPr/>
        </p:nvSpPr>
        <p:spPr>
          <a:xfrm>
            <a:off x="7668194" y="2868261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2A0469F-C706-40AB-A9E5-2732FB049382}"/>
              </a:ext>
            </a:extLst>
          </p:cNvPr>
          <p:cNvSpPr/>
          <p:nvPr/>
        </p:nvSpPr>
        <p:spPr>
          <a:xfrm>
            <a:off x="7389541" y="26995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8F88F293-4AF7-4E02-B2D4-04F751D73B8E}"/>
              </a:ext>
            </a:extLst>
          </p:cNvPr>
          <p:cNvSpPr/>
          <p:nvPr/>
        </p:nvSpPr>
        <p:spPr>
          <a:xfrm>
            <a:off x="7389570" y="300450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F1C748BB-AAB4-497A-87DE-E8C1E6D4421E}"/>
              </a:ext>
            </a:extLst>
          </p:cNvPr>
          <p:cNvSpPr/>
          <p:nvPr/>
        </p:nvSpPr>
        <p:spPr>
          <a:xfrm>
            <a:off x="7389541" y="373780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55ED2801-5FC7-4096-A553-69D70D237430}"/>
              </a:ext>
            </a:extLst>
          </p:cNvPr>
          <p:cNvSpPr/>
          <p:nvPr/>
        </p:nvSpPr>
        <p:spPr>
          <a:xfrm>
            <a:off x="7026457" y="2701157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1D11BDEC-A194-4860-BA8B-0737169D3895}"/>
              </a:ext>
            </a:extLst>
          </p:cNvPr>
          <p:cNvSpPr/>
          <p:nvPr/>
        </p:nvSpPr>
        <p:spPr>
          <a:xfrm>
            <a:off x="7049867" y="3005492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92C4AD23-7574-426C-B24B-A368753F9089}"/>
              </a:ext>
            </a:extLst>
          </p:cNvPr>
          <p:cNvSpPr/>
          <p:nvPr/>
        </p:nvSpPr>
        <p:spPr>
          <a:xfrm>
            <a:off x="7034267" y="33912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4BF9B977-072F-4052-BDEE-80565168BB8A}"/>
              </a:ext>
            </a:extLst>
          </p:cNvPr>
          <p:cNvSpPr/>
          <p:nvPr/>
        </p:nvSpPr>
        <p:spPr>
          <a:xfrm>
            <a:off x="7049867" y="37409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80C423C5-1E57-468F-AEAE-8A3B9B588381}"/>
              </a:ext>
            </a:extLst>
          </p:cNvPr>
          <p:cNvSpPr/>
          <p:nvPr/>
        </p:nvSpPr>
        <p:spPr>
          <a:xfrm>
            <a:off x="7383956" y="338229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120CCE39-C866-4153-AEB1-59E4B6D799F0}"/>
              </a:ext>
            </a:extLst>
          </p:cNvPr>
          <p:cNvSpPr/>
          <p:nvPr/>
        </p:nvSpPr>
        <p:spPr>
          <a:xfrm>
            <a:off x="8353592" y="3213352"/>
            <a:ext cx="187685" cy="1884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B0BFE7E2-0FEB-4FD7-98F4-E6D3C8B04883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H="1" flipV="1">
            <a:off x="2979067" y="4188102"/>
            <a:ext cx="2708" cy="275437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Zone de texte 87">
            <a:extLst>
              <a:ext uri="{FF2B5EF4-FFF2-40B4-BE49-F238E27FC236}">
                <a16:creationId xmlns:a16="http://schemas.microsoft.com/office/drawing/2014/main" id="{C741C514-C34C-4B1C-A247-6872C18A0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182" y="5033667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Zone de texte 87">
            <a:extLst>
              <a:ext uri="{FF2B5EF4-FFF2-40B4-BE49-F238E27FC236}">
                <a16:creationId xmlns:a16="http://schemas.microsoft.com/office/drawing/2014/main" id="{C94B8C80-D947-43A3-B352-1C28B348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262" y="4073819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FR" altLang="fr-FR" sz="11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Zone de texte 87">
            <a:extLst>
              <a:ext uri="{FF2B5EF4-FFF2-40B4-BE49-F238E27FC236}">
                <a16:creationId xmlns:a16="http://schemas.microsoft.com/office/drawing/2014/main" id="{6664763F-C950-4063-B264-842FFA924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482" y="3958729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AutoShape 24">
            <a:extLst>
              <a:ext uri="{FF2B5EF4-FFF2-40B4-BE49-F238E27FC236}">
                <a16:creationId xmlns:a16="http://schemas.microsoft.com/office/drawing/2014/main" id="{4E2A2EAC-61C9-45A9-8497-C217CD31E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570" y="3204745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4AFC796-84EA-41BC-B3BC-01B5EF41E678}"/>
              </a:ext>
            </a:extLst>
          </p:cNvPr>
          <p:cNvSpPr/>
          <p:nvPr/>
        </p:nvSpPr>
        <p:spPr>
          <a:xfrm>
            <a:off x="5540178" y="3615496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689A10-A6C0-44D7-A306-95F12D28442A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705021-980C-4F19-BB70-7EAE9712BF5A}"/>
              </a:ext>
            </a:extLst>
          </p:cNvPr>
          <p:cNvSpPr/>
          <p:nvPr/>
        </p:nvSpPr>
        <p:spPr>
          <a:xfrm>
            <a:off x="6270889" y="3361569"/>
            <a:ext cx="454486" cy="64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0FFF8A10-886A-4195-A0F9-E41217FF4810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0C84F96-B9CA-4549-9027-EF0D8951A712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99ABEF38-5872-4614-9BF1-85DAAD179B0B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Ellipse 116">
            <a:extLst>
              <a:ext uri="{FF2B5EF4-FFF2-40B4-BE49-F238E27FC236}">
                <a16:creationId xmlns:a16="http://schemas.microsoft.com/office/drawing/2014/main" id="{897653A9-0996-47B2-B8A8-A628183EAC98}"/>
              </a:ext>
            </a:extLst>
          </p:cNvPr>
          <p:cNvSpPr/>
          <p:nvPr/>
        </p:nvSpPr>
        <p:spPr>
          <a:xfrm>
            <a:off x="5551973" y="301477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1D807C2-875A-400E-ADE4-338075F5888A}"/>
              </a:ext>
            </a:extLst>
          </p:cNvPr>
          <p:cNvSpPr/>
          <p:nvPr/>
        </p:nvSpPr>
        <p:spPr>
          <a:xfrm>
            <a:off x="5607445" y="3799134"/>
            <a:ext cx="45719" cy="3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9" name="Titre 3">
            <a:extLst>
              <a:ext uri="{FF2B5EF4-FFF2-40B4-BE49-F238E27FC236}">
                <a16:creationId xmlns:a16="http://schemas.microsoft.com/office/drawing/2014/main" id="{A01BE678-CDFB-4130-9DC5-88246856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3863881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21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1642181"/>
                <a:ext cx="11049000" cy="3462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Jeu minimax à 2 joueurs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 générateur veut maximiser l’erreur tandis que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			       le discriminateur veut la minimiser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i="1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sz="240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BE" sz="2400" dirty="0"/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642181"/>
                <a:ext cx="11049000" cy="3462294"/>
              </a:xfrm>
              <a:prstGeom prst="rect">
                <a:avLst/>
              </a:prstGeom>
              <a:blipFill>
                <a:blip r:embed="rId3"/>
                <a:stretch>
                  <a:fillRect l="-883" t="-14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re 3">
            <a:extLst>
              <a:ext uri="{FF2B5EF4-FFF2-40B4-BE49-F238E27FC236}">
                <a16:creationId xmlns:a16="http://schemas.microsoft.com/office/drawing/2014/main" id="{33660961-7EA0-45D7-B146-95C0B1EA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réseaux de neurones-CGAN</a:t>
            </a:r>
          </a:p>
        </p:txBody>
      </p:sp>
    </p:spTree>
    <p:extLst>
      <p:ext uri="{BB962C8B-B14F-4D97-AF65-F5344CB8AC3E}">
        <p14:creationId xmlns:p14="http://schemas.microsoft.com/office/powerpoint/2010/main" val="1018795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22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3538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langage Python et utilisation de la bibliothèque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Facebook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Colaboratory – Mise à disposition du GPU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Drive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Github</a:t>
            </a: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AF7EFC86-44E5-4AE3-A9DE-01E3C8FC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835542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6428"/>
            <a:ext cx="1110576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code de base contient 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Architecture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 générateur et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du discriminateur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Optimisateur (Adam)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Génération des échantillons d’images sur base d’apprentissage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Exécution en ligne de commande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78EFF61F-D9A3-4B48-A772-820DC794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projet</a:t>
            </a:r>
          </a:p>
        </p:txBody>
      </p:sp>
    </p:spTree>
    <p:extLst>
      <p:ext uri="{BB962C8B-B14F-4D97-AF65-F5344CB8AC3E}">
        <p14:creationId xmlns:p14="http://schemas.microsoft.com/office/powerpoint/2010/main" val="67889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239" y="1307603"/>
            <a:ext cx="1062912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Modification du code pour la prise en compte des labels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Outil de développement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Plateforme avec menus de paramétrage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Arborescence de sauvegarde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Exploitation de l’apprentissage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Récupération et sauvegarde des poids et biais du modèles (optimaux et progressif)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Exportation du fichier de paramétrage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AFACF40F-A181-4824-A7E5-F44F23A8A99B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</p:txBody>
      </p:sp>
    </p:spTree>
    <p:extLst>
      <p:ext uri="{BB962C8B-B14F-4D97-AF65-F5344CB8AC3E}">
        <p14:creationId xmlns:p14="http://schemas.microsoft.com/office/powerpoint/2010/main" val="2941868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25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238" y="1351508"/>
            <a:ext cx="1071206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 environnement de test des modèles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Permet de générer des images labellisées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Permet de tester les modèles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Exécution sur CPU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Visualisation des </a:t>
            </a:r>
            <a:r>
              <a:rPr lang="fr-BE" altLang="fr-FR" sz="2400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Sauvegarde à chaque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epoch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sous format csv.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Affichage graphique des pertes du générateur et du  discriminateur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F11DF4FA-F8EB-4592-8D4B-1BCACDBB4D0F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 apport sur le projet</a:t>
            </a:r>
          </a:p>
        </p:txBody>
      </p:sp>
    </p:spTree>
    <p:extLst>
      <p:ext uri="{BB962C8B-B14F-4D97-AF65-F5344CB8AC3E}">
        <p14:creationId xmlns:p14="http://schemas.microsoft.com/office/powerpoint/2010/main" val="424197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26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33" y="24973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80" y="1338977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1 –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videogen_0_9">
            <a:hlinkClick r:id="" action="ppaction://media"/>
            <a:extLst>
              <a:ext uri="{FF2B5EF4-FFF2-40B4-BE49-F238E27FC236}">
                <a16:creationId xmlns:a16="http://schemas.microsoft.com/office/drawing/2014/main" id="{60E6F0E6-49D6-4CDB-B203-8DAC5ECE1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509" y="2089647"/>
            <a:ext cx="3257550" cy="32575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9E5574-C74A-41EA-8A5E-A9BAFE7E3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5539"/>
            <a:ext cx="4494742" cy="5905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3FCC731-50B7-41FF-803D-357232D3E903}"/>
              </a:ext>
            </a:extLst>
          </p:cNvPr>
          <p:cNvSpPr txBox="1"/>
          <p:nvPr/>
        </p:nvSpPr>
        <p:spPr>
          <a:xfrm>
            <a:off x="6039955" y="916312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Ecris-moi la date du jour !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BB8F591-DD05-4565-A7E9-70B374975873}"/>
              </a:ext>
            </a:extLst>
          </p:cNvPr>
          <p:cNvSpPr txBox="1"/>
          <p:nvPr/>
        </p:nvSpPr>
        <p:spPr>
          <a:xfrm>
            <a:off x="6126071" y="3199514"/>
            <a:ext cx="4979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les numéros gagnants du </a:t>
            </a:r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lotto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!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DF8CBC0-06D9-4581-BE56-7ACCEE53B743}"/>
              </a:ext>
            </a:extLst>
          </p:cNvPr>
          <p:cNvSpPr txBox="1"/>
          <p:nvPr/>
        </p:nvSpPr>
        <p:spPr>
          <a:xfrm>
            <a:off x="5295780" y="4918068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On part de RIEN et entraîne</a:t>
            </a:r>
          </a:p>
        </p:txBody>
      </p:sp>
      <p:sp>
        <p:nvSpPr>
          <p:cNvPr id="3" name="Flèche : gauche 2">
            <a:extLst>
              <a:ext uri="{FF2B5EF4-FFF2-40B4-BE49-F238E27FC236}">
                <a16:creationId xmlns:a16="http://schemas.microsoft.com/office/drawing/2014/main" id="{CA045294-BC90-49D9-A799-6F3AB141E395}"/>
              </a:ext>
            </a:extLst>
          </p:cNvPr>
          <p:cNvSpPr/>
          <p:nvPr/>
        </p:nvSpPr>
        <p:spPr>
          <a:xfrm rot="2085993">
            <a:off x="4568233" y="4707354"/>
            <a:ext cx="705627" cy="421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6F80AD9-82EF-4E7A-8249-466D43642A3E}"/>
              </a:ext>
            </a:extLst>
          </p:cNvPr>
          <p:cNvCxnSpPr>
            <a:cxnSpLocks/>
          </p:cNvCxnSpPr>
          <p:nvPr/>
        </p:nvCxnSpPr>
        <p:spPr>
          <a:xfrm flipV="1">
            <a:off x="6643085" y="1495539"/>
            <a:ext cx="61174" cy="79203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AFB94C9-0A4E-403C-96E1-57F04466763A}"/>
              </a:ext>
            </a:extLst>
          </p:cNvPr>
          <p:cNvCxnSpPr>
            <a:cxnSpLocks/>
          </p:cNvCxnSpPr>
          <p:nvPr/>
        </p:nvCxnSpPr>
        <p:spPr>
          <a:xfrm flipV="1">
            <a:off x="7244414" y="1478267"/>
            <a:ext cx="62565" cy="77455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34C359B-DAAE-4BC4-8424-01AEB299AADD}"/>
              </a:ext>
            </a:extLst>
          </p:cNvPr>
          <p:cNvCxnSpPr>
            <a:cxnSpLocks/>
          </p:cNvCxnSpPr>
          <p:nvPr/>
        </p:nvCxnSpPr>
        <p:spPr>
          <a:xfrm flipV="1">
            <a:off x="7803196" y="1433758"/>
            <a:ext cx="66330" cy="80887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CB8FD8C-63BE-4949-9D45-53A1BBF8336B}"/>
              </a:ext>
            </a:extLst>
          </p:cNvPr>
          <p:cNvCxnSpPr>
            <a:cxnSpLocks/>
          </p:cNvCxnSpPr>
          <p:nvPr/>
        </p:nvCxnSpPr>
        <p:spPr>
          <a:xfrm flipV="1">
            <a:off x="8294704" y="1450992"/>
            <a:ext cx="78737" cy="80887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60DC773-B24C-4FDC-B8CF-EB0561532607}"/>
              </a:ext>
            </a:extLst>
          </p:cNvPr>
          <p:cNvCxnSpPr>
            <a:cxnSpLocks/>
          </p:cNvCxnSpPr>
          <p:nvPr/>
        </p:nvCxnSpPr>
        <p:spPr>
          <a:xfrm flipV="1">
            <a:off x="8853486" y="1467954"/>
            <a:ext cx="42547" cy="76768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E86717A-5124-4DED-99FF-8F3EA232A190}"/>
              </a:ext>
            </a:extLst>
          </p:cNvPr>
          <p:cNvCxnSpPr>
            <a:cxnSpLocks/>
          </p:cNvCxnSpPr>
          <p:nvPr/>
        </p:nvCxnSpPr>
        <p:spPr>
          <a:xfrm flipV="1">
            <a:off x="9467341" y="1478267"/>
            <a:ext cx="69939" cy="76156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F3059D7-91D6-4F92-B1A6-2C5C40D9234A}"/>
              </a:ext>
            </a:extLst>
          </p:cNvPr>
          <p:cNvCxnSpPr>
            <a:cxnSpLocks/>
          </p:cNvCxnSpPr>
          <p:nvPr/>
        </p:nvCxnSpPr>
        <p:spPr>
          <a:xfrm flipV="1">
            <a:off x="10010461" y="1450992"/>
            <a:ext cx="61672" cy="80887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B7D4635D-3373-43DC-9D05-225F54BA3550}"/>
              </a:ext>
            </a:extLst>
          </p:cNvPr>
          <p:cNvSpPr/>
          <p:nvPr/>
        </p:nvSpPr>
        <p:spPr>
          <a:xfrm rot="16200000">
            <a:off x="8214947" y="323346"/>
            <a:ext cx="316989" cy="41216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D323B8-14A8-4D49-93B7-D100D13743DE}"/>
              </a:ext>
            </a:extLst>
          </p:cNvPr>
          <p:cNvSpPr txBox="1"/>
          <p:nvPr/>
        </p:nvSpPr>
        <p:spPr>
          <a:xfrm>
            <a:off x="5734050" y="2460755"/>
            <a:ext cx="64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8 créations différentes =&gt; succession de 8 labels</a:t>
            </a:r>
          </a:p>
        </p:txBody>
      </p:sp>
      <p:sp>
        <p:nvSpPr>
          <p:cNvPr id="35" name="Titre 3">
            <a:extLst>
              <a:ext uri="{FF2B5EF4-FFF2-40B4-BE49-F238E27FC236}">
                <a16:creationId xmlns:a16="http://schemas.microsoft.com/office/drawing/2014/main" id="{F0DF9FF3-795C-464F-ADAA-134F35DE9EAF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  <p:pic>
        <p:nvPicPr>
          <p:cNvPr id="2048" name="Image 2047">
            <a:extLst>
              <a:ext uri="{FF2B5EF4-FFF2-40B4-BE49-F238E27FC236}">
                <a16:creationId xmlns:a16="http://schemas.microsoft.com/office/drawing/2014/main" id="{413D2A84-564F-4B68-AFD3-942E14A8A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35" y="4163604"/>
            <a:ext cx="6457933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27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2 –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971D536-5D57-4A05-8B1B-90707A9C4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9684" y="1989825"/>
            <a:ext cx="4114800" cy="4189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154672-93FD-450C-ADAC-7103A821A6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2" y="1429903"/>
            <a:ext cx="4848410" cy="46952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554E2B5-1F3B-4A82-834F-E5021AB746AE}"/>
              </a:ext>
            </a:extLst>
          </p:cNvPr>
          <p:cNvSpPr txBox="1"/>
          <p:nvPr/>
        </p:nvSpPr>
        <p:spPr>
          <a:xfrm>
            <a:off x="5390376" y="820538"/>
            <a:ext cx="6801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Matrice de 10 x 10 créations classées</a:t>
            </a:r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8343D5BE-0B41-489A-A752-998892DECCB6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3544784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28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4 – Fashion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4CA9C5-C623-4B43-806B-5D1DD43AF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3" y="2777312"/>
            <a:ext cx="5329721" cy="5137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BD3F88-8D1D-49B8-80C6-E97C337E7BD3}"/>
              </a:ext>
            </a:extLst>
          </p:cNvPr>
          <p:cNvSpPr txBox="1"/>
          <p:nvPr/>
        </p:nvSpPr>
        <p:spPr>
          <a:xfrm>
            <a:off x="665377" y="2313414"/>
            <a:ext cx="579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Crée-moi une collection de sacs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6B8086-43CC-46B4-94CA-A530AC52B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92" y="4683137"/>
            <a:ext cx="5358358" cy="6303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8146793-E012-4A61-B685-02B0087ED3C3}"/>
              </a:ext>
            </a:extLst>
          </p:cNvPr>
          <p:cNvSpPr txBox="1"/>
          <p:nvPr/>
        </p:nvSpPr>
        <p:spPr>
          <a:xfrm>
            <a:off x="5817844" y="3746230"/>
            <a:ext cx="5791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la gamme de vêtement que tu peux créer !</a:t>
            </a:r>
          </a:p>
        </p:txBody>
      </p:sp>
      <p:sp>
        <p:nvSpPr>
          <p:cNvPr id="16" name="Titre 3">
            <a:extLst>
              <a:ext uri="{FF2B5EF4-FFF2-40B4-BE49-F238E27FC236}">
                <a16:creationId xmlns:a16="http://schemas.microsoft.com/office/drawing/2014/main" id="{D95912CB-C1D2-4F23-BE56-F10FEEE7FB55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</p:spTree>
    <p:extLst>
      <p:ext uri="{BB962C8B-B14F-4D97-AF65-F5344CB8AC3E}">
        <p14:creationId xmlns:p14="http://schemas.microsoft.com/office/powerpoint/2010/main" val="2691381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29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71F167-6FCB-448C-9B8C-1CDF43AAE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4815015"/>
            <a:ext cx="9696450" cy="4909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6BB7AA7-5154-494E-9B6C-97821E92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7" y="2007692"/>
            <a:ext cx="10492033" cy="184127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4C910D0-C512-403E-88E3-E7BD54FF86D1}"/>
              </a:ext>
            </a:extLst>
          </p:cNvPr>
          <p:cNvSpPr txBox="1"/>
          <p:nvPr/>
        </p:nvSpPr>
        <p:spPr>
          <a:xfrm>
            <a:off x="1125226" y="4058995"/>
            <a:ext cx="1036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Transcris-moi l’adresse de la Polytech !</a:t>
            </a:r>
          </a:p>
        </p:txBody>
      </p:sp>
      <p:sp>
        <p:nvSpPr>
          <p:cNvPr id="15" name="Titre 3">
            <a:extLst>
              <a:ext uri="{FF2B5EF4-FFF2-40B4-BE49-F238E27FC236}">
                <a16:creationId xmlns:a16="http://schemas.microsoft.com/office/drawing/2014/main" id="{59D9BF7B-A0C9-4616-8253-B29245E59C5C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</a:t>
            </a:r>
          </a:p>
        </p:txBody>
      </p:sp>
      <p:sp>
        <p:nvSpPr>
          <p:cNvPr id="16" name="Rectangle 64">
            <a:extLst>
              <a:ext uri="{FF2B5EF4-FFF2-40B4-BE49-F238E27FC236}">
                <a16:creationId xmlns:a16="http://schemas.microsoft.com/office/drawing/2014/main" id="{126D8570-FE01-43D4-BCB2-543E42C75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5 – EMNIST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19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</a:t>
            </a:fld>
            <a:endParaRPr lang="fr-BE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10803"/>
            <a:ext cx="1057236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 </a:t>
            </a:r>
            <a:r>
              <a:rPr lang="fr-BE" altLang="fr-FR" sz="2400" dirty="0">
                <a:solidFill>
                  <a:srgbClr val="203864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Les neurones et le perceptron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Types d’apprentissage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748382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30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255510"/>
            <a:ext cx="1139101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BE" alt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Dataset 1  –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batch_size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=64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latent_dim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=100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lr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=0.0002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Epoch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: 100 | </a:t>
            </a:r>
            <a:r>
              <a:rPr lang="fr-FR" sz="1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img_size</a:t>
            </a:r>
            <a:r>
              <a:rPr lang="fr-FR" sz="1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=96 du 2019_08_07-21_59</a:t>
            </a:r>
            <a:endParaRPr lang="fr-BE" sz="1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6CC93B8-D63B-4AA9-BC65-EFD021535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5779" y="1670630"/>
            <a:ext cx="10750421" cy="3516740"/>
          </a:xfrm>
          <a:prstGeom prst="rect">
            <a:avLst/>
          </a:prstGeom>
        </p:spPr>
      </p:pic>
      <p:sp>
        <p:nvSpPr>
          <p:cNvPr id="11" name="Titre 3">
            <a:extLst>
              <a:ext uri="{FF2B5EF4-FFF2-40B4-BE49-F238E27FC236}">
                <a16:creationId xmlns:a16="http://schemas.microsoft.com/office/drawing/2014/main" id="{1A607ED0-E15B-4BA4-A2B7-52324A84B9A9}"/>
              </a:ext>
            </a:extLst>
          </p:cNvPr>
          <p:cNvSpPr txBox="1">
            <a:spLocks/>
          </p:cNvSpPr>
          <p:nvPr/>
        </p:nvSpPr>
        <p:spPr>
          <a:xfrm>
            <a:off x="908901" y="4709938"/>
            <a:ext cx="8976049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terme, le générateur crée de très bonne imitation </a:t>
            </a:r>
          </a:p>
        </p:txBody>
      </p:sp>
      <p:sp>
        <p:nvSpPr>
          <p:cNvPr id="14" name="Titre 3">
            <a:extLst>
              <a:ext uri="{FF2B5EF4-FFF2-40B4-BE49-F238E27FC236}">
                <a16:creationId xmlns:a16="http://schemas.microsoft.com/office/drawing/2014/main" id="{D54DE3FE-A891-4F95-9448-7622912613D3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– graphe des </a:t>
            </a:r>
            <a:r>
              <a:rPr lang="fr-BE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863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31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2BB8D28-0D94-4D70-A75B-F4E0B24F6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1439" y="1287520"/>
            <a:ext cx="10872138" cy="401432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1153997" y="4749390"/>
            <a:ext cx="10629122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terme, le générateur n’arrive pas à tromper le discriminateur</a:t>
            </a: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D05BD738-5411-433D-B573-B6616C3A47B2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résultats – graphe des </a:t>
            </a:r>
            <a:r>
              <a:rPr lang="fr-BE" u="sng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Loss</a:t>
            </a:r>
            <a:endParaRPr lang="fr-BE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98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32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781439" y="1642181"/>
            <a:ext cx="11321921" cy="4123613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différents graphiques des pertes montrent que l’entrainement est sensible aux :</a:t>
            </a:r>
          </a:p>
          <a:p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Données. (Format de l’image, canaux)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durée. (Laisser du temps pour qu’il apprenne correctement)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Nombre d’images envoyées dans le réseaux (Batch Size)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 taille du jeu de données (nombre total d’images)</a:t>
            </a:r>
          </a:p>
          <a:p>
            <a:pPr marL="457200" indent="-457200">
              <a:buFontTx/>
              <a:buChar char="-"/>
            </a:pPr>
            <a:endParaRPr lang="fr-BE" sz="32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E8FF233F-4092-444B-A738-93A8F1F0B98D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Exploitation des résultats</a:t>
            </a:r>
          </a:p>
        </p:txBody>
      </p:sp>
    </p:spTree>
    <p:extLst>
      <p:ext uri="{BB962C8B-B14F-4D97-AF65-F5344CB8AC3E}">
        <p14:creationId xmlns:p14="http://schemas.microsoft.com/office/powerpoint/2010/main" val="12647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Réalisation d’une plateforme complète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Enorme potentiel de l’IA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passionnant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Perceptives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Augmentation de la résolution des images sources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Nouvelles sources : vidéos, voix, texte, …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Amélioration du réseau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A6B17EC1-9513-47D8-9088-69CE7F55B4F8}"/>
              </a:ext>
            </a:extLst>
          </p:cNvPr>
          <p:cNvSpPr txBox="1">
            <a:spLocks/>
          </p:cNvSpPr>
          <p:nvPr/>
        </p:nvSpPr>
        <p:spPr>
          <a:xfrm>
            <a:off x="755779" y="1"/>
            <a:ext cx="9543921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53640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5737"/>
            <a:ext cx="10498584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Merci pour votre attention</a:t>
            </a:r>
            <a:b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BE" sz="5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7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10803"/>
            <a:ext cx="1119673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projet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Collaboration avec la machine pour faire des imitations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afin d’apporter de la créativité.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Comment interagir par la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vision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et le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langage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?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Lui p</a:t>
            </a:r>
            <a:r>
              <a:rPr kumimoji="0" lang="fr-BE" altLang="fr-FR" sz="2400" b="0" i="0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roposer de 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jeux d’images	 	L’informer de nos besoins</a:t>
            </a:r>
            <a:endParaRPr kumimoji="0" lang="fr-BE" altLang="fr-FR" sz="2400" b="0" i="0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E82357F5-6927-46F8-91D1-7B5748104912}"/>
              </a:ext>
            </a:extLst>
          </p:cNvPr>
          <p:cNvSpPr/>
          <p:nvPr/>
        </p:nvSpPr>
        <p:spPr>
          <a:xfrm rot="8897059">
            <a:off x="4686618" y="4105954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098601-1646-48DB-904B-ABA0336E53D3}"/>
              </a:ext>
            </a:extLst>
          </p:cNvPr>
          <p:cNvSpPr/>
          <p:nvPr/>
        </p:nvSpPr>
        <p:spPr>
          <a:xfrm rot="1564920">
            <a:off x="7914490" y="4163070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Titre 3">
            <a:extLst>
              <a:ext uri="{FF2B5EF4-FFF2-40B4-BE49-F238E27FC236}">
                <a16:creationId xmlns:a16="http://schemas.microsoft.com/office/drawing/2014/main" id="{4087DD7E-2701-4F2B-B5FE-DEFE603ED17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999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5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200" y="1390320"/>
                <a:ext cx="10629122" cy="4217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Le perceptron basé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 le neurone biologique</a:t>
                </a: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Entrée </a:t>
                </a:r>
                <a:r>
                  <a:rPr lang="fr-BE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(Image vectorisée)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Poids synaptiques W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Biais</a:t>
                </a: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marL="800100" lvl="1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Fonction d’activation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fr-BE" sz="28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fr-BE" altLang="fr-FR" sz="2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390320"/>
                <a:ext cx="10629122" cy="4217950"/>
              </a:xfrm>
              <a:prstGeom prst="rect">
                <a:avLst/>
              </a:prstGeom>
              <a:blipFill>
                <a:blip r:embed="rId3"/>
                <a:stretch>
                  <a:fillRect l="-918" t="-1156" b="-173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19598E86-C301-4C5D-A60F-A780CCFA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983" y="1151968"/>
            <a:ext cx="6276975" cy="3476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/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: </m:t>
                    </m:r>
                  </m:oMath>
                </a14:m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linéaire</a:t>
                </a:r>
              </a:p>
              <a:p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 non linéaire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blipFill>
                <a:blip r:embed="rId5"/>
                <a:stretch>
                  <a:fillRect l="-8179" t="-14050" r="-7652" b="-239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re 3">
            <a:extLst>
              <a:ext uri="{FF2B5EF4-FFF2-40B4-BE49-F238E27FC236}">
                <a16:creationId xmlns:a16="http://schemas.microsoft.com/office/drawing/2014/main" id="{3B533FDA-54ED-45B7-BF4A-54E55376D50F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88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6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39663"/>
            <a:ext cx="1159046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réseau de neurones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10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Feedforward ou Unidirectionnelle                 Back Propagation ou Rétropropagation du gradient</a:t>
            </a:r>
            <a:endParaRPr lang="fr-B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	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524D21-1FDA-4BC2-A63A-183B93BF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6014"/>
            <a:ext cx="3984573" cy="26454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D83104F-96E9-494E-871B-7CACFC80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47" y="2444964"/>
            <a:ext cx="3970448" cy="263606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26380F-D144-4560-942A-EC8012B6BDEA}"/>
              </a:ext>
            </a:extLst>
          </p:cNvPr>
          <p:cNvSpPr/>
          <p:nvPr/>
        </p:nvSpPr>
        <p:spPr>
          <a:xfrm>
            <a:off x="1730812" y="3053833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4571FF9-DA39-432D-A18E-129D4479D662}"/>
              </a:ext>
            </a:extLst>
          </p:cNvPr>
          <p:cNvSpPr/>
          <p:nvPr/>
        </p:nvSpPr>
        <p:spPr>
          <a:xfrm>
            <a:off x="7563279" y="2908662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9" name="Flèche : courbe vers le haut 8">
            <a:extLst>
              <a:ext uri="{FF2B5EF4-FFF2-40B4-BE49-F238E27FC236}">
                <a16:creationId xmlns:a16="http://schemas.microsoft.com/office/drawing/2014/main" id="{B3D9F14E-F3C2-4AC8-B7BB-E4FB5A791453}"/>
              </a:ext>
            </a:extLst>
          </p:cNvPr>
          <p:cNvSpPr/>
          <p:nvPr/>
        </p:nvSpPr>
        <p:spPr>
          <a:xfrm flipH="1">
            <a:off x="8877276" y="3855183"/>
            <a:ext cx="1140324" cy="541621"/>
          </a:xfrm>
          <a:prstGeom prst="curvedUpArrow">
            <a:avLst>
              <a:gd name="adj1" fmla="val 25000"/>
              <a:gd name="adj2" fmla="val 50000"/>
              <a:gd name="adj3" fmla="val 32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4DB714-F494-488B-969F-EBAE2EE2999C}"/>
              </a:ext>
            </a:extLst>
          </p:cNvPr>
          <p:cNvSpPr txBox="1"/>
          <p:nvPr/>
        </p:nvSpPr>
        <p:spPr>
          <a:xfrm>
            <a:off x="6588247" y="5093727"/>
            <a:ext cx="42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Permet la minimisation de l’erreur</a:t>
            </a: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afin de converger vers l’optimum</a:t>
            </a:r>
            <a:endParaRPr lang="fr-BE" dirty="0"/>
          </a:p>
        </p:txBody>
      </p:sp>
      <p:sp>
        <p:nvSpPr>
          <p:cNvPr id="17" name="Titre 3">
            <a:extLst>
              <a:ext uri="{FF2B5EF4-FFF2-40B4-BE49-F238E27FC236}">
                <a16:creationId xmlns:a16="http://schemas.microsoft.com/office/drawing/2014/main" id="{6FD71890-2BEF-4713-8063-C5F129562AF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709904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0155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30-08-2019</a:t>
            </a:r>
            <a:endParaRPr lang="fr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7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642181"/>
            <a:ext cx="1135380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supervisé et non supervisé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	Non-supervisé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Entrées annotées – labellisées	Entrées non labellisées		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	Extraction de données descriptive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5118100" algn="l"/>
              </a:tabLs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Segmentation	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(T</a:t>
            </a:r>
            <a:r>
              <a:rPr lang="fr-BE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rouver la structure inhérente aux données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Prédictions</a:t>
            </a: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56332C82-4161-4785-AE8B-3E4B31E0DA4D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7016620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500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8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196734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Rappel de l’objectif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Créer grâce à la vision et le langage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 basé sur des images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Souhait d’échange d’information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(Intervention du concept de label. Exemple : un cheval)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				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3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42181"/>
            <a:ext cx="113538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Initialement : un jeu de donnée (MNIST - noir/blanc et 10 classes)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Objectif : Elargir le jeu de données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Comment :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Augmenter les nombres de classes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Couvrir tous les canaux 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canal : Noir et Blanc =&gt; Niveau de gris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canaux : RGB (Couleur)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Complexifier les données (forme simple =&gt; photo)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itre 3">
            <a:extLst>
              <a:ext uri="{FF2B5EF4-FFF2-40B4-BE49-F238E27FC236}">
                <a16:creationId xmlns:a16="http://schemas.microsoft.com/office/drawing/2014/main" id="{661E1FDC-AF68-4621-9337-0D05F4F83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10509121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 choix des jeux de données</a:t>
            </a:r>
          </a:p>
        </p:txBody>
      </p:sp>
    </p:spTree>
    <p:extLst>
      <p:ext uri="{BB962C8B-B14F-4D97-AF65-F5344CB8AC3E}">
        <p14:creationId xmlns:p14="http://schemas.microsoft.com/office/powerpoint/2010/main" val="33159078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3606</TotalTime>
  <Words>1727</Words>
  <Application>Microsoft Office PowerPoint</Application>
  <PresentationFormat>Grand écran</PresentationFormat>
  <Paragraphs>582</Paragraphs>
  <Slides>34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Symbol</vt:lpstr>
      <vt:lpstr>Verdana</vt:lpstr>
      <vt:lpstr>Wingdings</vt:lpstr>
      <vt:lpstr>Thème Office</vt:lpstr>
      <vt:lpstr>Apprendre à collaborer  par le langage et la vision</vt:lpstr>
      <vt:lpstr>Plan de la présentation</vt:lpstr>
      <vt:lpstr>Introduction</vt:lpstr>
      <vt:lpstr>Présentation PowerPoint</vt:lpstr>
      <vt:lpstr>Présentation PowerPoint</vt:lpstr>
      <vt:lpstr>Présentation PowerPoint</vt:lpstr>
      <vt:lpstr>Présentation PowerPoint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Présentation PowerPoint</vt:lpstr>
      <vt:lpstr>Les réseaux génératifs</vt:lpstr>
      <vt:lpstr>Les réseaux de neurones - GAN</vt:lpstr>
      <vt:lpstr>Les réseaux de neurones - GAN</vt:lpstr>
      <vt:lpstr>Les réseaux de neurones-CGAN</vt:lpstr>
      <vt:lpstr>Les réseaux de neurones-CGAN</vt:lpstr>
      <vt:lpstr>Les réseaux de neurones-CGAN</vt:lpstr>
      <vt:lpstr>Les réseaux de neurones-CGAN</vt:lpstr>
      <vt:lpstr>L’environnement</vt:lpstr>
      <vt:lpstr>Le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 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Apprendre à collaborer par le langage et la vision</dc:title>
  <dc:creator>Mic .</dc:creator>
  <cp:lastModifiedBy>Mic .</cp:lastModifiedBy>
  <cp:revision>184</cp:revision>
  <dcterms:created xsi:type="dcterms:W3CDTF">2019-08-25T11:36:50Z</dcterms:created>
  <dcterms:modified xsi:type="dcterms:W3CDTF">2019-08-29T21:42:30Z</dcterms:modified>
</cp:coreProperties>
</file>